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9" r:id="rId2"/>
    <p:sldId id="277" r:id="rId3"/>
    <p:sldId id="281" r:id="rId4"/>
    <p:sldId id="282" r:id="rId5"/>
    <p:sldId id="256" r:id="rId6"/>
    <p:sldId id="257" r:id="rId7"/>
    <p:sldId id="269" r:id="rId8"/>
    <p:sldId id="271" r:id="rId9"/>
    <p:sldId id="272" r:id="rId10"/>
    <p:sldId id="258" r:id="rId11"/>
    <p:sldId id="260" r:id="rId12"/>
    <p:sldId id="261" r:id="rId13"/>
    <p:sldId id="262" r:id="rId14"/>
    <p:sldId id="263" r:id="rId15"/>
    <p:sldId id="270" r:id="rId16"/>
    <p:sldId id="264" r:id="rId17"/>
    <p:sldId id="265" r:id="rId18"/>
    <p:sldId id="273" r:id="rId19"/>
    <p:sldId id="275" r:id="rId20"/>
    <p:sldId id="274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1204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5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1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848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607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10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6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652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754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80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04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6A5C3-FABE-4132-9291-47372B9764FB}" type="datetimeFigureOut">
              <a:rPr lang="en-US" smtClean="0"/>
              <a:t>1/30/2020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8F3A0-547E-4EC3-B0F2-C87E3A568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85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24000" y="1821927"/>
            <a:ext cx="9423132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JavaScript</a:t>
            </a:r>
          </a:p>
          <a:p>
            <a:pPr algn="ctr"/>
            <a:r>
              <a:rPr lang="bg-BG" sz="6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Какво си ти?</a:t>
            </a:r>
            <a:endParaRPr lang="en-US" sz="6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94246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Cloud Callout 3"/>
          <p:cNvSpPr/>
          <p:nvPr/>
        </p:nvSpPr>
        <p:spPr>
          <a:xfrm>
            <a:off x="7745128" y="2849078"/>
            <a:ext cx="4446872" cy="1722923"/>
          </a:xfrm>
          <a:prstGeom prst="cloudCallou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1600" dirty="0" smtClean="0"/>
              <a:t>Ако </a:t>
            </a:r>
            <a:r>
              <a:rPr lang="bg-BG" sz="1600" dirty="0" smtClean="0"/>
              <a:t>извикаме </a:t>
            </a:r>
            <a:r>
              <a:rPr lang="ru-RU" sz="1600" dirty="0" smtClean="0"/>
              <a:t>функция – добавяме я в стека, </a:t>
            </a:r>
          </a:p>
          <a:p>
            <a:r>
              <a:rPr lang="ru-RU" sz="1600" dirty="0" smtClean="0"/>
              <a:t>Ако излизаме от функция, премахваме от стека.</a:t>
            </a:r>
            <a:endParaRPr lang="en-US" sz="1600" dirty="0" smtClean="0"/>
          </a:p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0702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7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8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25"/>
            <a:ext cx="12192000" cy="6858000"/>
          </a:xfrm>
          <a:prstGeom prst="rect">
            <a:avLst/>
          </a:prstGeom>
        </p:spPr>
      </p:pic>
      <p:sp>
        <p:nvSpPr>
          <p:cNvPr id="3" name="Explosion 1 2"/>
          <p:cNvSpPr/>
          <p:nvPr/>
        </p:nvSpPr>
        <p:spPr>
          <a:xfrm>
            <a:off x="7960093" y="2490537"/>
            <a:ext cx="3339966" cy="1876926"/>
          </a:xfrm>
          <a:prstGeom prst="irregularSeal1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 smtClean="0"/>
              <a:t>Pop</a:t>
            </a:r>
            <a:endParaRPr lang="en-US" sz="44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252312" y="2223436"/>
            <a:ext cx="220418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990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1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4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73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92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06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9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62527" y="484016"/>
            <a:ext cx="9423132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bg-BG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Ендонишков, </a:t>
            </a:r>
            <a:endParaRPr lang="bg-BG" sz="40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bg-BG" sz="40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асинхронен </a:t>
            </a:r>
            <a:r>
              <a:rPr lang="bg-BG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(</a:t>
            </a:r>
            <a:r>
              <a:rPr 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non-blocking), </a:t>
            </a:r>
            <a:endParaRPr lang="bg-BG" sz="4000" b="1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pPr algn="ctr"/>
            <a:r>
              <a:rPr lang="bg-BG" sz="40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паралелен </a:t>
            </a:r>
            <a:r>
              <a:rPr lang="bg-BG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език.</a:t>
            </a:r>
            <a:endParaRPr lang="en-US" sz="4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28800" y="3176337"/>
            <a:ext cx="5948413" cy="2637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26093" y="2849246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1200"/>
              </a:spcAft>
            </a:pPr>
            <a:r>
              <a:rPr lang="en-US" sz="2800" u="sng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JavaScript</a:t>
            </a:r>
            <a:r>
              <a:rPr lang="en-US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 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работи чрез стек на извикванията (</a:t>
            </a:r>
            <a:r>
              <a:rPr lang="en-US" sz="2800" dirty="0">
                <a:solidFill>
                  <a:srgbClr val="FF0000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call stack</a:t>
            </a:r>
            <a:r>
              <a:rPr lang="bg-BG" sz="2800" dirty="0" smtClean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),</a:t>
            </a:r>
            <a:br>
              <a:rPr lang="bg-BG" sz="2800" dirty="0" smtClean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</a:br>
            <a:r>
              <a:rPr lang="bg-BG" sz="2800" dirty="0" smtClean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цикъл 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на събитията (</a:t>
            </a:r>
            <a:r>
              <a:rPr lang="en-US" sz="2800" dirty="0">
                <a:solidFill>
                  <a:srgbClr val="FF0000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event loop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), опашка за обратно извикван</a:t>
            </a:r>
            <a:r>
              <a:rPr lang="en-US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e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 (</a:t>
            </a:r>
            <a:r>
              <a:rPr lang="en-US" sz="2800" dirty="0">
                <a:solidFill>
                  <a:srgbClr val="FF0000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callback queue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) и някой други </a:t>
            </a:r>
            <a:r>
              <a:rPr lang="bg-BG" sz="2800" dirty="0">
                <a:solidFill>
                  <a:srgbClr val="FF0000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APIта</a:t>
            </a:r>
            <a:r>
              <a:rPr lang="bg-BG" sz="2800" dirty="0">
                <a:solidFill>
                  <a:srgbClr val="24292E"/>
                </a:solidFill>
                <a:latin typeface="Cambria" panose="02040503050406030204" pitchFamily="18" charset="0"/>
                <a:ea typeface="Times New Roman" panose="02020603050405020304" pitchFamily="18" charset="0"/>
                <a:cs typeface="Segoe UI" panose="020B0502040204020203" pitchFamily="34" charset="0"/>
              </a:rPr>
              <a:t>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37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2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47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pic>
        <p:nvPicPr>
          <p:cNvPr id="1026" name="Picture 2" descr="Резултат с изображение за v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232" y="-37966"/>
            <a:ext cx="3134497" cy="313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659659" y="1224350"/>
            <a:ext cx="814310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JavaScript</a:t>
            </a:r>
            <a:r>
              <a:rPr lang="en-US" sz="2800" dirty="0"/>
              <a:t> </a:t>
            </a:r>
            <a:r>
              <a:rPr lang="en-US" sz="2800" dirty="0" err="1"/>
              <a:t>базиран</a:t>
            </a:r>
            <a:r>
              <a:rPr lang="en-US" sz="2800" dirty="0"/>
              <a:t> </a:t>
            </a:r>
            <a:r>
              <a:rPr lang="en-US" sz="2800" dirty="0" err="1"/>
              <a:t>енджин</a:t>
            </a:r>
            <a:r>
              <a:rPr lang="en-US" sz="2800" dirty="0"/>
              <a:t> </a:t>
            </a:r>
            <a:r>
              <a:rPr lang="en-US" sz="2800" dirty="0" err="1"/>
              <a:t>разработен</a:t>
            </a:r>
            <a:r>
              <a:rPr lang="en-US" sz="2800" dirty="0"/>
              <a:t> </a:t>
            </a:r>
            <a:r>
              <a:rPr lang="en-US" sz="2800" dirty="0" err="1"/>
              <a:t>за</a:t>
            </a:r>
            <a:r>
              <a:rPr lang="en-US" sz="2800" dirty="0"/>
              <a:t> </a:t>
            </a:r>
            <a:r>
              <a:rPr lang="en-US" sz="2800" dirty="0" err="1"/>
              <a:t>уеб</a:t>
            </a:r>
            <a:r>
              <a:rPr lang="en-US" sz="2800" dirty="0"/>
              <a:t> </a:t>
            </a:r>
            <a:r>
              <a:rPr lang="en-US" sz="2800" dirty="0" err="1"/>
              <a:t>браузъра</a:t>
            </a:r>
            <a:r>
              <a:rPr lang="en-US" sz="2800" dirty="0"/>
              <a:t> </a:t>
            </a:r>
            <a:r>
              <a:rPr lang="en-US" sz="2800" dirty="0">
                <a:solidFill>
                  <a:srgbClr val="FF0000"/>
                </a:solidFill>
              </a:rPr>
              <a:t>Google Chrome</a:t>
            </a:r>
            <a:r>
              <a:rPr lang="bg-BG" sz="2800" dirty="0"/>
              <a:t>. ( ползва се и в </a:t>
            </a:r>
            <a:r>
              <a:rPr lang="en-US" sz="2800" dirty="0"/>
              <a:t> </a:t>
            </a:r>
            <a:r>
              <a:rPr lang="en-US" sz="2800" dirty="0">
                <a:solidFill>
                  <a:srgbClr val="FF0000"/>
                </a:solidFill>
              </a:rPr>
              <a:t>MongoDB</a:t>
            </a:r>
            <a:r>
              <a:rPr lang="en-US" sz="2800" dirty="0"/>
              <a:t> и </a:t>
            </a:r>
            <a:r>
              <a:rPr lang="en-US" sz="2800" dirty="0">
                <a:solidFill>
                  <a:srgbClr val="FF0000"/>
                </a:solidFill>
              </a:rPr>
              <a:t>Node.js</a:t>
            </a:r>
            <a:r>
              <a:rPr lang="en-US" sz="2800" dirty="0"/>
              <a:t> </a:t>
            </a:r>
            <a:r>
              <a:rPr lang="en-US" sz="2800" dirty="0" err="1"/>
              <a:t>масово</a:t>
            </a:r>
            <a:r>
              <a:rPr lang="en-US" sz="2800" dirty="0"/>
              <a:t> </a:t>
            </a:r>
            <a:r>
              <a:rPr lang="en-US" sz="2800" dirty="0" err="1"/>
              <a:t>използвани</a:t>
            </a:r>
            <a:r>
              <a:rPr lang="en-US" sz="2800" dirty="0"/>
              <a:t> </a:t>
            </a:r>
            <a:r>
              <a:rPr lang="en-US" sz="2800" dirty="0" err="1"/>
              <a:t>на</a:t>
            </a:r>
            <a:r>
              <a:rPr lang="en-US" sz="2800" dirty="0"/>
              <a:t> </a:t>
            </a:r>
            <a:r>
              <a:rPr lang="en-US" sz="2800" dirty="0" err="1"/>
              <a:t>сървърите</a:t>
            </a:r>
            <a:r>
              <a:rPr lang="en-US" sz="2800" dirty="0"/>
              <a:t> </a:t>
            </a:r>
            <a:r>
              <a:rPr lang="bg-BG" sz="2800" dirty="0" smtClean="0"/>
              <a:t>)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K</a:t>
            </a:r>
            <a:r>
              <a:rPr lang="ru-RU" sz="2800" dirty="0" smtClean="0"/>
              <a:t>акво </a:t>
            </a:r>
            <a:r>
              <a:rPr lang="ru-RU" sz="2800" dirty="0"/>
              <a:t>всъщност е </a:t>
            </a:r>
            <a:r>
              <a:rPr lang="ru-RU" sz="2800" dirty="0" smtClean="0">
                <a:solidFill>
                  <a:srgbClr val="FF0000"/>
                </a:solidFill>
              </a:rPr>
              <a:t>Java</a:t>
            </a:r>
            <a:r>
              <a:rPr lang="en-US" sz="2800" dirty="0" smtClean="0">
                <a:solidFill>
                  <a:srgbClr val="FF0000"/>
                </a:solidFill>
              </a:rPr>
              <a:t>S</a:t>
            </a:r>
            <a:r>
              <a:rPr lang="ru-RU" sz="2800" dirty="0" smtClean="0">
                <a:solidFill>
                  <a:srgbClr val="FF0000"/>
                </a:solidFill>
              </a:rPr>
              <a:t>cript </a:t>
            </a:r>
            <a:r>
              <a:rPr lang="ru-RU" sz="2800" dirty="0">
                <a:solidFill>
                  <a:srgbClr val="FF0000"/>
                </a:solidFill>
              </a:rPr>
              <a:t>Engine</a:t>
            </a:r>
            <a:r>
              <a:rPr lang="ru-RU" sz="2800" dirty="0"/>
              <a:t>? Това е програма, която преобразува </a:t>
            </a:r>
            <a:r>
              <a:rPr lang="ru-RU" sz="2800" dirty="0" smtClean="0"/>
              <a:t>Java</a:t>
            </a:r>
            <a:r>
              <a:rPr lang="en-US" sz="2800" dirty="0" smtClean="0"/>
              <a:t>S</a:t>
            </a:r>
            <a:r>
              <a:rPr lang="ru-RU" sz="2800" dirty="0" smtClean="0"/>
              <a:t>cript код </a:t>
            </a:r>
            <a:r>
              <a:rPr lang="bg-BG" sz="2800" dirty="0" smtClean="0"/>
              <a:t>в </a:t>
            </a:r>
            <a:r>
              <a:rPr lang="ru-RU" sz="2800" dirty="0" smtClean="0"/>
              <a:t>машинен </a:t>
            </a:r>
            <a:r>
              <a:rPr lang="ru-RU" sz="2800" dirty="0"/>
              <a:t>код, който микропроцесорите могат да </a:t>
            </a:r>
            <a:r>
              <a:rPr lang="ru-RU" sz="2800" dirty="0" smtClean="0"/>
              <a:t>разберат!</a:t>
            </a:r>
          </a:p>
          <a:p>
            <a:endParaRPr lang="en-US" sz="2800" dirty="0"/>
          </a:p>
          <a:p>
            <a:r>
              <a:rPr lang="bg-BG" sz="2800" dirty="0" smtClean="0"/>
              <a:t>Той притежава </a:t>
            </a:r>
            <a:r>
              <a:rPr lang="en-US" sz="2800" dirty="0"/>
              <a:t>call stack</a:t>
            </a:r>
            <a:r>
              <a:rPr lang="bg-BG" sz="2800" dirty="0"/>
              <a:t> и </a:t>
            </a:r>
            <a:r>
              <a:rPr lang="en-US" sz="2800" dirty="0"/>
              <a:t>heap</a:t>
            </a:r>
            <a:r>
              <a:rPr lang="bg-BG" sz="2800" dirty="0"/>
              <a:t>!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3050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5" name="Picture 4" descr="alt text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9828" y="1858486"/>
            <a:ext cx="7066005" cy="4285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2" descr="Резултат с изображение за v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579" y="294502"/>
            <a:ext cx="3134497" cy="313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177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loud Callout 4"/>
          <p:cNvSpPr/>
          <p:nvPr/>
        </p:nvSpPr>
        <p:spPr>
          <a:xfrm>
            <a:off x="7209323" y="202130"/>
            <a:ext cx="5111015" cy="1549667"/>
          </a:xfrm>
          <a:prstGeom prst="cloudCallout">
            <a:avLst>
              <a:gd name="adj1" fmla="val -57745"/>
              <a:gd name="adj2" fmla="val -161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Стек на повиквания - записва къде </a:t>
            </a:r>
            <a:r>
              <a:rPr lang="bg-BG" dirty="0" smtClean="0"/>
              <a:t>точно се намираме в </a:t>
            </a:r>
            <a:r>
              <a:rPr lang="ru-RU" dirty="0" smtClean="0"/>
              <a:t>програмата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09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25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007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272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50"/>
            <a:ext cx="12192000" cy="6858000"/>
          </a:xfrm>
          <a:prstGeom prst="rect">
            <a:avLst/>
          </a:prstGeom>
        </p:spPr>
      </p:pic>
      <p:sp>
        <p:nvSpPr>
          <p:cNvPr id="6" name="Cloud Callout 5"/>
          <p:cNvSpPr/>
          <p:nvPr/>
        </p:nvSpPr>
        <p:spPr>
          <a:xfrm>
            <a:off x="4032985" y="5329940"/>
            <a:ext cx="4360244" cy="847023"/>
          </a:xfrm>
          <a:prstGeom prst="cloudCallout">
            <a:avLst>
              <a:gd name="adj1" fmla="val -47765"/>
              <a:gd name="adj2" fmla="val 50000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Function call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8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58</Words>
  <Application>Microsoft Office PowerPoint</Application>
  <PresentationFormat>Widescreen</PresentationFormat>
  <Paragraphs>16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</vt:lpstr>
      <vt:lpstr>Segoe UI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HeidelbergCement AG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Yordanov, Yordan (Varna) BGR</dc:creator>
  <cp:lastModifiedBy>Yordanov, Yordan (Varna) BGR</cp:lastModifiedBy>
  <cp:revision>18</cp:revision>
  <dcterms:created xsi:type="dcterms:W3CDTF">2020-01-26T21:59:50Z</dcterms:created>
  <dcterms:modified xsi:type="dcterms:W3CDTF">2020-01-29T23:19:22Z</dcterms:modified>
</cp:coreProperties>
</file>

<file path=docProps/thumbnail.jpeg>
</file>